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36" d="100"/>
          <a:sy n="36" d="100"/>
        </p:scale>
        <p:origin x="32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ature Background 32 Free Stock Photo - Public Domain Pictures">
            <a:extLst>
              <a:ext uri="{FF2B5EF4-FFF2-40B4-BE49-F238E27FC236}">
                <a16:creationId xmlns:a16="http://schemas.microsoft.com/office/drawing/2014/main" id="{16ACBE9F-1E5E-B88F-E519-54721BD26F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298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5517281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California:</a:t>
            </a: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Ready for Peer Services?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/>
              <a:t>The State and the State of Peer Services and the Peer Workforce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004FC8-96D3-6107-F276-F6E054592C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7448FD-7681-A89D-F1D7-4DF3FFEC8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ature Background 32 Free Stock Photo - Public Domain Pictures">
            <a:extLst>
              <a:ext uri="{FF2B5EF4-FFF2-40B4-BE49-F238E27FC236}">
                <a16:creationId xmlns:a16="http://schemas.microsoft.com/office/drawing/2014/main" id="{19E02298-3306-0557-489E-FF40DBDCCD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298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B9802C7-5184-971D-1B31-A873CEC79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F1C6EE-BCBD-96EA-C247-31D4464ED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5517281" cy="2879186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4800" dirty="0"/>
              <a:t>How does the State fund Peer Services:</a:t>
            </a:r>
            <a:br>
              <a:rPr lang="en-US" sz="4800" dirty="0"/>
            </a:br>
            <a:br>
              <a:rPr lang="en-US" sz="4800" dirty="0"/>
            </a:br>
            <a:r>
              <a:rPr lang="en-US" sz="3200" dirty="0"/>
              <a:t>MHSA</a:t>
            </a:r>
            <a:br>
              <a:rPr lang="en-US" sz="3200" dirty="0"/>
            </a:br>
            <a:r>
              <a:rPr lang="en-US" sz="3200" dirty="0"/>
              <a:t>Medi-Cal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88B7A5-839F-30AC-5B59-1DA0D8B98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C9E03E-2730-F6E2-9A57-59D42BDA4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64D0CF-E53D-4C61-893D-A7C5FC752F98}"/>
              </a:ext>
            </a:extLst>
          </p:cNvPr>
          <p:cNvSpPr txBox="1"/>
          <p:nvPr/>
        </p:nvSpPr>
        <p:spPr>
          <a:xfrm>
            <a:off x="477981" y="4566718"/>
            <a:ext cx="544158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Agencies could potentially fund Peer Services?</a:t>
            </a:r>
          </a:p>
          <a:p>
            <a:pPr marL="342900" indent="-342900">
              <a:buAutoNum type="arabicPeriod"/>
            </a:pPr>
            <a:r>
              <a:rPr lang="en-US" sz="1600" dirty="0"/>
              <a:t>DHCS</a:t>
            </a:r>
          </a:p>
          <a:p>
            <a:pPr marL="342900" indent="-342900">
              <a:buAutoNum type="arabicPeriod"/>
            </a:pPr>
            <a:r>
              <a:rPr lang="en-US" sz="1600" dirty="0"/>
              <a:t>HHS</a:t>
            </a:r>
          </a:p>
          <a:p>
            <a:pPr marL="342900" indent="-342900">
              <a:buAutoNum type="arabicPeriod"/>
            </a:pPr>
            <a:r>
              <a:rPr lang="en-US" sz="1600" dirty="0"/>
              <a:t>SAPC</a:t>
            </a:r>
          </a:p>
          <a:p>
            <a:pPr marL="342900" indent="-342900">
              <a:buAutoNum type="arabicPeriod"/>
            </a:pPr>
            <a:r>
              <a:rPr lang="en-US" sz="1600" dirty="0"/>
              <a:t>DMH</a:t>
            </a:r>
          </a:p>
          <a:p>
            <a:pPr marL="342900" indent="-342900">
              <a:buAutoNum type="arabicPeriod"/>
            </a:pPr>
            <a:r>
              <a:rPr lang="en-US" sz="1600" dirty="0"/>
              <a:t>Corrections?</a:t>
            </a:r>
          </a:p>
          <a:p>
            <a:pPr marL="342900" indent="-342900">
              <a:buAutoNum type="arabicPeriod"/>
            </a:pPr>
            <a:r>
              <a:rPr lang="en-US" sz="1600" dirty="0"/>
              <a:t>DPSS</a:t>
            </a:r>
          </a:p>
        </p:txBody>
      </p:sp>
    </p:spTree>
    <p:extLst>
      <p:ext uri="{BB962C8B-B14F-4D97-AF65-F5344CB8AC3E}">
        <p14:creationId xmlns:p14="http://schemas.microsoft.com/office/powerpoint/2010/main" val="1101817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0F80E9-AF0E-D31C-CA42-F531A1381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68D023-A4FD-D1BA-32D6-30932D170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ature Background 32 Free Stock Photo - Public Domain Pictures">
            <a:extLst>
              <a:ext uri="{FF2B5EF4-FFF2-40B4-BE49-F238E27FC236}">
                <a16:creationId xmlns:a16="http://schemas.microsoft.com/office/drawing/2014/main" id="{50341DA0-B428-D7FA-1CE5-36A6DD71AA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298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56F7F19-973B-00FD-A659-B526BB57A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3782DF-E242-2C30-660E-56BD8D544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481" y="335560"/>
            <a:ext cx="5707781" cy="2735651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MHSA:</a:t>
            </a:r>
            <a:br>
              <a:rPr lang="en-US" sz="4800" dirty="0"/>
            </a:br>
            <a:r>
              <a:rPr lang="en-US" sz="2800" dirty="0"/>
              <a:t>Client-Run Centers</a:t>
            </a:r>
            <a:br>
              <a:rPr lang="en-US" sz="2800" dirty="0"/>
            </a:br>
            <a:r>
              <a:rPr lang="en-US" sz="2800" dirty="0"/>
              <a:t>Wellness Centers</a:t>
            </a:r>
            <a:br>
              <a:rPr lang="en-US" sz="2800" dirty="0"/>
            </a:br>
            <a:r>
              <a:rPr lang="en-US" sz="2800" dirty="0"/>
              <a:t>Peer Respites</a:t>
            </a:r>
            <a:br>
              <a:rPr lang="en-US" sz="2800" dirty="0"/>
            </a:br>
            <a:r>
              <a:rPr lang="en-US" sz="2800" dirty="0"/>
              <a:t>Full-Service Partnerships*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56743C-1AD1-CCC2-3807-334FF86EB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A52104-C6CD-8B39-9EF8-EC35E33A98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25E192-3F67-4287-9276-DC429A55FB35}"/>
              </a:ext>
            </a:extLst>
          </p:cNvPr>
          <p:cNvSpPr txBox="1"/>
          <p:nvPr/>
        </p:nvSpPr>
        <p:spPr>
          <a:xfrm>
            <a:off x="341294" y="3485900"/>
            <a:ext cx="636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Threats:</a:t>
            </a:r>
          </a:p>
          <a:p>
            <a:r>
              <a:rPr lang="en-US" dirty="0"/>
              <a:t>Prop 1 diverts 30% of MHSA funding to housing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87D126-93C2-494B-8EBE-B74D5CE88202}"/>
              </a:ext>
            </a:extLst>
          </p:cNvPr>
          <p:cNvSpPr txBox="1"/>
          <p:nvPr/>
        </p:nvSpPr>
        <p:spPr>
          <a:xfrm>
            <a:off x="481029" y="4865615"/>
            <a:ext cx="60372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Question: </a:t>
            </a:r>
          </a:p>
          <a:p>
            <a:r>
              <a:rPr lang="en-US" dirty="0"/>
              <a:t>Can the State scale Peer Respites and Peer-run housing</a:t>
            </a:r>
          </a:p>
          <a:p>
            <a:r>
              <a:rPr lang="en-US" dirty="0"/>
              <a:t>Under MHSA housing?</a:t>
            </a:r>
          </a:p>
        </p:txBody>
      </p:sp>
    </p:spTree>
    <p:extLst>
      <p:ext uri="{BB962C8B-B14F-4D97-AF65-F5344CB8AC3E}">
        <p14:creationId xmlns:p14="http://schemas.microsoft.com/office/powerpoint/2010/main" val="4102493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0F80E9-AF0E-D31C-CA42-F531A1381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68D023-A4FD-D1BA-32D6-30932D170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ature Background 32 Free Stock Photo - Public Domain Pictures">
            <a:extLst>
              <a:ext uri="{FF2B5EF4-FFF2-40B4-BE49-F238E27FC236}">
                <a16:creationId xmlns:a16="http://schemas.microsoft.com/office/drawing/2014/main" id="{50341DA0-B428-D7FA-1CE5-36A6DD71AA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298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56F7F19-973B-00FD-A659-B526BB57A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3782DF-E242-2C30-660E-56BD8D544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481" y="335561"/>
            <a:ext cx="5707781" cy="203852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Medi-Cal:</a:t>
            </a:r>
            <a:br>
              <a:rPr lang="en-US" sz="4800" dirty="0"/>
            </a:br>
            <a:r>
              <a:rPr lang="en-US" sz="2800" dirty="0"/>
              <a:t>Directly-operated County Agencies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56743C-1AD1-CCC2-3807-334FF86EB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A52104-C6CD-8B39-9EF8-EC35E33A98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4B0CAF-3BD3-4B00-8F7F-66EA4846DD7D}"/>
              </a:ext>
            </a:extLst>
          </p:cNvPr>
          <p:cNvSpPr txBox="1"/>
          <p:nvPr/>
        </p:nvSpPr>
        <p:spPr>
          <a:xfrm>
            <a:off x="481029" y="2608976"/>
            <a:ext cx="646505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Issues:</a:t>
            </a:r>
          </a:p>
          <a:p>
            <a:pPr marL="342900" indent="-342900">
              <a:buAutoNum type="arabicPeriod"/>
            </a:pPr>
            <a:r>
              <a:rPr lang="en-US" dirty="0"/>
              <a:t>Peer Services have strongest outcomes in organizations where Peer Values and Practices are strongest</a:t>
            </a:r>
          </a:p>
          <a:p>
            <a:pPr marL="342900" indent="-342900">
              <a:buAutoNum type="arabicPeriod"/>
            </a:pPr>
            <a:r>
              <a:rPr lang="en-US" dirty="0"/>
              <a:t>Counties reluctant to contract with new community-based organizations</a:t>
            </a:r>
          </a:p>
          <a:p>
            <a:pPr marL="342900" indent="-342900">
              <a:buAutoNum type="arabicPeriod"/>
            </a:pPr>
            <a:r>
              <a:rPr lang="en-US" dirty="0"/>
              <a:t>Agencies must have County contract to be eligible to be site-certified to bill Medi-Cal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3FE4CF-937B-4B79-8A98-AE55500A4901}"/>
              </a:ext>
            </a:extLst>
          </p:cNvPr>
          <p:cNvSpPr txBox="1"/>
          <p:nvPr/>
        </p:nvSpPr>
        <p:spPr>
          <a:xfrm>
            <a:off x="604007" y="4806892"/>
            <a:ext cx="7810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Questions:</a:t>
            </a:r>
          </a:p>
          <a:p>
            <a:r>
              <a:rPr lang="en-US" dirty="0"/>
              <a:t>What are ways to insure efficacy of Peer Services under Medi-Cal billing?</a:t>
            </a:r>
          </a:p>
          <a:p>
            <a:r>
              <a:rPr lang="en-US" dirty="0"/>
              <a:t>What are appropriate settings for Peer Services under Medi-Cal billing?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92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0F80E9-AF0E-D31C-CA42-F531A1381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68D023-A4FD-D1BA-32D6-30932D170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ature Background 32 Free Stock Photo - Public Domain Pictures">
            <a:extLst>
              <a:ext uri="{FF2B5EF4-FFF2-40B4-BE49-F238E27FC236}">
                <a16:creationId xmlns:a16="http://schemas.microsoft.com/office/drawing/2014/main" id="{50341DA0-B428-D7FA-1CE5-36A6DD71AA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298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56F7F19-973B-00FD-A659-B526BB57A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3782DF-E242-2C30-660E-56BD8D544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481" y="335561"/>
            <a:ext cx="5707781" cy="203852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Certification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56743C-1AD1-CCC2-3807-334FF86EB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A52104-C6CD-8B39-9EF8-EC35E33A98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4B0CAF-3BD3-4B00-8F7F-66EA4846DD7D}"/>
              </a:ext>
            </a:extLst>
          </p:cNvPr>
          <p:cNvSpPr txBox="1"/>
          <p:nvPr/>
        </p:nvSpPr>
        <p:spPr>
          <a:xfrm>
            <a:off x="481029" y="2608976"/>
            <a:ext cx="64650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Issues:</a:t>
            </a:r>
          </a:p>
          <a:p>
            <a:pPr marL="342900" indent="-342900">
              <a:buAutoNum type="arabicPeriod"/>
            </a:pPr>
            <a:r>
              <a:rPr lang="en-US" dirty="0"/>
              <a:t>Initial scope of work skewed by Peer Drift</a:t>
            </a:r>
          </a:p>
          <a:p>
            <a:pPr marL="342900" indent="-342900">
              <a:buAutoNum type="arabicPeriod"/>
            </a:pPr>
            <a:r>
              <a:rPr lang="en-US" dirty="0"/>
              <a:t>Stakeholder input limited</a:t>
            </a:r>
          </a:p>
          <a:p>
            <a:pPr marL="342900" indent="-342900">
              <a:buAutoNum type="arabicPeriod"/>
            </a:pPr>
            <a:r>
              <a:rPr lang="en-US" dirty="0"/>
              <a:t>Core competencies do not distinguish Peer practices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3FE4CF-937B-4B79-8A98-AE55500A4901}"/>
              </a:ext>
            </a:extLst>
          </p:cNvPr>
          <p:cNvSpPr txBox="1"/>
          <p:nvPr/>
        </p:nvSpPr>
        <p:spPr>
          <a:xfrm>
            <a:off x="447473" y="4501235"/>
            <a:ext cx="7810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Questions:</a:t>
            </a:r>
          </a:p>
          <a:p>
            <a:r>
              <a:rPr lang="en-US" dirty="0"/>
              <a:t>How can certification structure and process enhance efficacy of Peer Services?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F19123-3D22-426D-A645-AFBA3777C5D2}"/>
              </a:ext>
            </a:extLst>
          </p:cNvPr>
          <p:cNvSpPr txBox="1"/>
          <p:nvPr/>
        </p:nvSpPr>
        <p:spPr>
          <a:xfrm>
            <a:off x="481029" y="5174952"/>
            <a:ext cx="74242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Specializations:</a:t>
            </a:r>
          </a:p>
          <a:p>
            <a:pPr marL="342900" indent="-342900">
              <a:buAutoNum type="arabicPeriod"/>
            </a:pPr>
            <a:r>
              <a:rPr lang="en-US" dirty="0"/>
              <a:t>Forensic Peer Services</a:t>
            </a:r>
          </a:p>
          <a:p>
            <a:pPr marL="342900" indent="-342900">
              <a:buAutoNum type="arabicPeriod"/>
            </a:pPr>
            <a:r>
              <a:rPr lang="en-US" dirty="0"/>
              <a:t>Crisis response</a:t>
            </a:r>
          </a:p>
          <a:p>
            <a:pPr marL="342900" indent="-342900">
              <a:buAutoNum type="arabicPeriod"/>
            </a:pPr>
            <a:r>
              <a:rPr lang="en-US" dirty="0"/>
              <a:t>Peer Services for people experiencing homelessness</a:t>
            </a:r>
          </a:p>
          <a:p>
            <a:pPr marL="342900" indent="-342900">
              <a:buAutoNum type="arabicPeriod"/>
            </a:pPr>
            <a:r>
              <a:rPr lang="en-US" dirty="0"/>
              <a:t>Parent, Caregiver and Family Specialization</a:t>
            </a:r>
          </a:p>
        </p:txBody>
      </p:sp>
    </p:spTree>
    <p:extLst>
      <p:ext uri="{BB962C8B-B14F-4D97-AF65-F5344CB8AC3E}">
        <p14:creationId xmlns:p14="http://schemas.microsoft.com/office/powerpoint/2010/main" val="3595048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0F80E9-AF0E-D31C-CA42-F531A1381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68D023-A4FD-D1BA-32D6-30932D170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ature Background 32 Free Stock Photo - Public Domain Pictures">
            <a:extLst>
              <a:ext uri="{FF2B5EF4-FFF2-40B4-BE49-F238E27FC236}">
                <a16:creationId xmlns:a16="http://schemas.microsoft.com/office/drawing/2014/main" id="{50341DA0-B428-D7FA-1CE5-36A6DD71AA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298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56F7F19-973B-00FD-A659-B526BB57A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3782DF-E242-2C30-660E-56BD8D544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481" y="335561"/>
            <a:ext cx="5707781" cy="203852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Training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56743C-1AD1-CCC2-3807-334FF86EB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A52104-C6CD-8B39-9EF8-EC35E33A98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4B0CAF-3BD3-4B00-8F7F-66EA4846DD7D}"/>
              </a:ext>
            </a:extLst>
          </p:cNvPr>
          <p:cNvSpPr txBox="1"/>
          <p:nvPr/>
        </p:nvSpPr>
        <p:spPr>
          <a:xfrm>
            <a:off x="481029" y="2597151"/>
            <a:ext cx="64650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How does process ensure training develops competency in practice?</a:t>
            </a:r>
          </a:p>
          <a:p>
            <a:pPr marL="342900" indent="-342900">
              <a:buAutoNum type="arabicPeriod"/>
            </a:pPr>
            <a:r>
              <a:rPr lang="en-US" dirty="0"/>
              <a:t>How is training paid for after scholarships are depleted?</a:t>
            </a:r>
          </a:p>
          <a:p>
            <a:pPr marL="342900" indent="-342900">
              <a:buAutoNum type="arabicPeriod"/>
            </a:pPr>
            <a:r>
              <a:rPr lang="en-US" dirty="0"/>
              <a:t>How do we measure success of trainings?</a:t>
            </a:r>
          </a:p>
          <a:p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344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0F80E9-AF0E-D31C-CA42-F531A1381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68D023-A4FD-D1BA-32D6-30932D170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ature Background 32 Free Stock Photo - Public Domain Pictures">
            <a:extLst>
              <a:ext uri="{FF2B5EF4-FFF2-40B4-BE49-F238E27FC236}">
                <a16:creationId xmlns:a16="http://schemas.microsoft.com/office/drawing/2014/main" id="{50341DA0-B428-D7FA-1CE5-36A6DD71AA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298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56F7F19-973B-00FD-A659-B526BB57A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3782DF-E242-2C30-660E-56BD8D544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481" y="335561"/>
            <a:ext cx="5707781" cy="203852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Workforce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56743C-1AD1-CCC2-3807-334FF86EB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A52104-C6CD-8B39-9EF8-EC35E33A98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4B0CAF-3BD3-4B00-8F7F-66EA4846DD7D}"/>
              </a:ext>
            </a:extLst>
          </p:cNvPr>
          <p:cNvSpPr txBox="1"/>
          <p:nvPr/>
        </p:nvSpPr>
        <p:spPr>
          <a:xfrm>
            <a:off x="469844" y="2571984"/>
            <a:ext cx="6465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Pay equity</a:t>
            </a:r>
          </a:p>
          <a:p>
            <a:pPr marL="342900" indent="-342900">
              <a:buAutoNum type="arabicPeriod"/>
            </a:pPr>
            <a:r>
              <a:rPr lang="en-US" dirty="0"/>
              <a:t>Career development</a:t>
            </a:r>
          </a:p>
          <a:p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996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1233</TotalTime>
  <Words>253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office theme</vt:lpstr>
      <vt:lpstr>California:  Ready for Peer Services?</vt:lpstr>
      <vt:lpstr>How does the State fund Peer Services:  MHSA Medi-Cal</vt:lpstr>
      <vt:lpstr>MHSA: Client-Run Centers Wellness Centers Peer Respites Full-Service Partnerships*</vt:lpstr>
      <vt:lpstr>Medi-Cal: Directly-operated County Agencies </vt:lpstr>
      <vt:lpstr>Certification </vt:lpstr>
      <vt:lpstr>Training </vt:lpstr>
      <vt:lpstr>Workforce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Robison</dc:creator>
  <cp:lastModifiedBy>Libby Hartigan</cp:lastModifiedBy>
  <cp:revision>47</cp:revision>
  <dcterms:created xsi:type="dcterms:W3CDTF">2024-01-30T19:29:14Z</dcterms:created>
  <dcterms:modified xsi:type="dcterms:W3CDTF">2024-02-22T20:45:36Z</dcterms:modified>
</cp:coreProperties>
</file>